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 id="2147483740" r:id="rId2"/>
  </p:sldMasterIdLst>
  <p:sldIdLst>
    <p:sldId id="256" r:id="rId3"/>
    <p:sldId id="257" r:id="rId4"/>
    <p:sldId id="258" r:id="rId5"/>
    <p:sldId id="261" r:id="rId6"/>
    <p:sldId id="262" r:id="rId7"/>
    <p:sldId id="263" r:id="rId8"/>
    <p:sldId id="266" r:id="rId9"/>
    <p:sldId id="265" r:id="rId10"/>
    <p:sldId id="260" r:id="rId11"/>
    <p:sldId id="259" r:id="rId12"/>
    <p:sldId id="264" r:id="rId13"/>
    <p:sldId id="268" r:id="rId14"/>
    <p:sldId id="267" r:id="rId15"/>
    <p:sldId id="269" r:id="rId16"/>
    <p:sldId id="274" r:id="rId17"/>
    <p:sldId id="273" r:id="rId18"/>
    <p:sldId id="270" r:id="rId19"/>
    <p:sldId id="271"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FF0066"/>
    <a:srgbClr val="333300"/>
    <a:srgbClr val="66FF66"/>
    <a:srgbClr val="99FFCC"/>
    <a:srgbClr val="CC00FF"/>
    <a:srgbClr val="FF6600"/>
    <a:srgbClr val="CCCC00"/>
    <a:srgbClr val="00CC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74" d="100"/>
          <a:sy n="74" d="100"/>
        </p:scale>
        <p:origin x="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3438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1481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7379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7697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19350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7954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6435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3860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20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2156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9395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3224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8044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909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2056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6217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8148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9939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8054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38014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01816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85057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97685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1037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1605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4581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670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435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504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4751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4705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3594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620467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4/27/2023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645811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1196"/>
            <a:ext cx="7766936" cy="1646302"/>
          </a:xfrm>
        </p:spPr>
        <p:txBody>
          <a:bodyPr/>
          <a:lstStyle/>
          <a:p>
            <a:pPr algn="ctr"/>
            <a:r>
              <a:rPr lang="en-IN" b="1" dirty="0">
                <a:solidFill>
                  <a:schemeClr val="accent5">
                    <a:lumMod val="75000"/>
                  </a:schemeClr>
                </a:solidFill>
                <a:latin typeface="Algerian" panose="04020705040A02060702" pitchFamily="82" charset="0"/>
              </a:rPr>
              <a:t/>
            </a:r>
            <a:br>
              <a:rPr lang="en-IN" b="1" dirty="0">
                <a:solidFill>
                  <a:schemeClr val="accent5">
                    <a:lumMod val="75000"/>
                  </a:schemeClr>
                </a:solidFill>
                <a:latin typeface="Algerian" panose="04020705040A02060702" pitchFamily="82" charset="0"/>
              </a:rPr>
            </a:br>
            <a:r>
              <a:rPr lang="en-IN" b="1" dirty="0">
                <a:solidFill>
                  <a:schemeClr val="accent5">
                    <a:lumMod val="75000"/>
                  </a:schemeClr>
                </a:solidFill>
                <a:latin typeface="Algerian" panose="04020705040A02060702" pitchFamily="82" charset="0"/>
              </a:rPr>
              <a:t/>
            </a:r>
            <a:br>
              <a:rPr lang="en-IN" b="1" dirty="0">
                <a:solidFill>
                  <a:schemeClr val="accent5">
                    <a:lumMod val="75000"/>
                  </a:schemeClr>
                </a:solidFill>
                <a:latin typeface="Algerian" panose="04020705040A02060702" pitchFamily="82" charset="0"/>
              </a:rPr>
            </a:br>
            <a:r>
              <a:rPr lang="en-IN" b="1" dirty="0">
                <a:solidFill>
                  <a:schemeClr val="accent5">
                    <a:lumMod val="75000"/>
                  </a:schemeClr>
                </a:solidFill>
                <a:latin typeface="Algerian" panose="04020705040A02060702" pitchFamily="82" charset="0"/>
              </a:rPr>
              <a:t>Air Pollution Detector </a:t>
            </a:r>
            <a:endParaRPr lang="en-IN" dirty="0">
              <a:solidFill>
                <a:schemeClr val="accent5">
                  <a:lumMod val="75000"/>
                </a:schemeClr>
              </a:solidFill>
              <a:latin typeface="Algerian" panose="04020705040A02060702" pitchFamily="82" charset="0"/>
            </a:endParaRPr>
          </a:p>
        </p:txBody>
      </p:sp>
      <p:sp>
        <p:nvSpPr>
          <p:cNvPr id="4" name="TextBox 3"/>
          <p:cNvSpPr txBox="1"/>
          <p:nvPr/>
        </p:nvSpPr>
        <p:spPr>
          <a:xfrm>
            <a:off x="1349081" y="2341213"/>
            <a:ext cx="8082908" cy="584775"/>
          </a:xfrm>
          <a:prstGeom prst="rect">
            <a:avLst/>
          </a:prstGeom>
          <a:noFill/>
        </p:spPr>
        <p:txBody>
          <a:bodyPr wrap="square" rtlCol="0">
            <a:spAutoFit/>
          </a:bodyPr>
          <a:lstStyle/>
          <a:p>
            <a:pPr algn="ctr"/>
            <a:r>
              <a:rPr lang="en-IN" sz="3200" b="1" dirty="0">
                <a:latin typeface="Arial" panose="020B0604020202020204" pitchFamily="34" charset="0"/>
                <a:cs typeface="Arial" panose="020B0604020202020204" pitchFamily="34" charset="0"/>
              </a:rPr>
              <a:t>Community Partner :SOET(Parking area)  </a:t>
            </a:r>
          </a:p>
        </p:txBody>
      </p:sp>
      <p:sp>
        <p:nvSpPr>
          <p:cNvPr id="6" name="Rectangle 5"/>
          <p:cNvSpPr/>
          <p:nvPr/>
        </p:nvSpPr>
        <p:spPr>
          <a:xfrm>
            <a:off x="5742893" y="3964479"/>
            <a:ext cx="4113627" cy="1717393"/>
          </a:xfrm>
          <a:prstGeom prst="rect">
            <a:avLst/>
          </a:prstGeom>
        </p:spPr>
        <p:txBody>
          <a:bodyPr wrap="none">
            <a:spAutoFit/>
          </a:bodyPr>
          <a:lstStyle/>
          <a:p>
            <a:pPr>
              <a:lnSpc>
                <a:spcPct val="107000"/>
              </a:lnSpc>
              <a:spcAft>
                <a:spcPts val="800"/>
              </a:spcAft>
            </a:pPr>
            <a:r>
              <a:rPr lang="en-IN" sz="2000" b="1" dirty="0">
                <a:solidFill>
                  <a:schemeClr val="accent4">
                    <a:lumMod val="50000"/>
                  </a:schemeClr>
                </a:solidFill>
                <a:latin typeface="Arial" panose="020B0604020202020204" pitchFamily="34" charset="0"/>
                <a:ea typeface="Calibri" panose="020F0502020204030204" pitchFamily="34" charset="0"/>
                <a:cs typeface="Gautami"/>
              </a:rPr>
              <a:t>Presented by : </a:t>
            </a:r>
          </a:p>
          <a:p>
            <a:pPr>
              <a:lnSpc>
                <a:spcPct val="107000"/>
              </a:lnSpc>
              <a:spcAft>
                <a:spcPts val="800"/>
              </a:spcAft>
            </a:pPr>
            <a:r>
              <a:rPr lang="en-IN" sz="2000" b="1" dirty="0">
                <a:solidFill>
                  <a:srgbClr val="FF0000"/>
                </a:solidFill>
                <a:latin typeface="Arial" panose="020B0604020202020204" pitchFamily="34" charset="0"/>
                <a:cs typeface="Arial" panose="020B0604020202020204" pitchFamily="34" charset="0"/>
              </a:rPr>
              <a:t>				</a:t>
            </a:r>
            <a:r>
              <a:rPr lang="en-IN" sz="2000" b="1" dirty="0">
                <a:solidFill>
                  <a:srgbClr val="0070C0"/>
                </a:solidFill>
                <a:latin typeface="Arial" panose="020B0604020202020204" pitchFamily="34" charset="0"/>
                <a:cs typeface="Arial" panose="020B0604020202020204" pitchFamily="34" charset="0"/>
              </a:rPr>
              <a:t>Batch No. : 6</a:t>
            </a:r>
          </a:p>
          <a:p>
            <a:pPr>
              <a:lnSpc>
                <a:spcPct val="107000"/>
              </a:lnSpc>
              <a:spcAft>
                <a:spcPts val="800"/>
              </a:spcAft>
            </a:pPr>
            <a:r>
              <a:rPr lang="en-IN" sz="2000" b="1" dirty="0">
                <a:solidFill>
                  <a:srgbClr val="0070C0"/>
                </a:solidFill>
                <a:latin typeface="Arial" panose="020B0604020202020204" pitchFamily="34" charset="0"/>
                <a:ea typeface="Calibri" panose="020F0502020204030204" pitchFamily="34" charset="0"/>
                <a:cs typeface="Gautami"/>
              </a:rPr>
              <a:t>				2072052-2072061</a:t>
            </a:r>
          </a:p>
          <a:p>
            <a:pPr>
              <a:lnSpc>
                <a:spcPct val="107000"/>
              </a:lnSpc>
              <a:spcAft>
                <a:spcPts val="800"/>
              </a:spcAft>
            </a:pPr>
            <a:r>
              <a:rPr lang="en-IN" sz="2000" b="1" dirty="0">
                <a:solidFill>
                  <a:srgbClr val="0070C0"/>
                </a:solidFill>
                <a:latin typeface="Arial" panose="020B0604020202020204" pitchFamily="34" charset="0"/>
                <a:ea typeface="Calibri" panose="020F0502020204030204" pitchFamily="34" charset="0"/>
                <a:cs typeface="Gautami"/>
              </a:rPr>
              <a:t>				ECE B</a:t>
            </a:r>
          </a:p>
        </p:txBody>
      </p:sp>
    </p:spTree>
    <p:extLst>
      <p:ext uri="{BB962C8B-B14F-4D97-AF65-F5344CB8AC3E}">
        <p14:creationId xmlns:p14="http://schemas.microsoft.com/office/powerpoint/2010/main" val="4015073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800" b="1" dirty="0">
                <a:ln/>
                <a:solidFill>
                  <a:srgbClr val="002060"/>
                </a:solidFill>
              </a:rPr>
              <a:t>BLOCK DIAGRAM</a:t>
            </a:r>
            <a:endParaRPr lang="en-IN" sz="4800" dirty="0"/>
          </a:p>
        </p:txBody>
      </p:sp>
      <p:sp>
        <p:nvSpPr>
          <p:cNvPr id="22" name="Rectangle 21"/>
          <p:cNvSpPr/>
          <p:nvPr/>
        </p:nvSpPr>
        <p:spPr>
          <a:xfrm>
            <a:off x="5416968" y="3244334"/>
            <a:ext cx="1358064" cy="369332"/>
          </a:xfrm>
          <a:prstGeom prst="rect">
            <a:avLst/>
          </a:prstGeom>
        </p:spPr>
        <p:txBody>
          <a:bodyPr wrap="none">
            <a:spAutoFit/>
          </a:bodyPr>
          <a:lstStyle/>
          <a:p>
            <a:r>
              <a:rPr lang="en-IN" b="1" dirty="0">
                <a:ln/>
                <a:solidFill>
                  <a:srgbClr val="002060"/>
                </a:solidFill>
              </a:rPr>
              <a:t>WORKING </a:t>
            </a:r>
            <a:endParaRPr lang="en-IN" dirty="0"/>
          </a:p>
        </p:txBody>
      </p:sp>
      <p:grpSp>
        <p:nvGrpSpPr>
          <p:cNvPr id="38" name="Group 37"/>
          <p:cNvGrpSpPr/>
          <p:nvPr/>
        </p:nvGrpSpPr>
        <p:grpSpPr>
          <a:xfrm>
            <a:off x="2649394" y="1591291"/>
            <a:ext cx="7570845" cy="4476489"/>
            <a:chOff x="2649394" y="1591291"/>
            <a:chExt cx="7570845" cy="4476489"/>
          </a:xfrm>
        </p:grpSpPr>
        <p:sp>
          <p:nvSpPr>
            <p:cNvPr id="25" name="Rectangle 24">
              <a:extLst>
                <a:ext uri="{FF2B5EF4-FFF2-40B4-BE49-F238E27FC236}">
                  <a16:creationId xmlns="" xmlns:a16="http://schemas.microsoft.com/office/drawing/2014/main" id="{7AC3BF4E-442B-B840-1329-7084E525EE2A}"/>
                </a:ext>
              </a:extLst>
            </p:cNvPr>
            <p:cNvSpPr/>
            <p:nvPr/>
          </p:nvSpPr>
          <p:spPr>
            <a:xfrm>
              <a:off x="5325832" y="1591291"/>
              <a:ext cx="2610834" cy="4476489"/>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ARDUINO UNO</a:t>
              </a:r>
            </a:p>
            <a:p>
              <a:pPr algn="ctr"/>
              <a:r>
                <a:rPr lang="en-US" dirty="0">
                  <a:ln w="0"/>
                  <a:solidFill>
                    <a:schemeClr val="tx1"/>
                  </a:solidFill>
                  <a:effectLst>
                    <a:outerShdw blurRad="38100" dist="19050" dir="2700000" algn="tl" rotWithShape="0">
                      <a:schemeClr val="dk1">
                        <a:alpha val="40000"/>
                      </a:schemeClr>
                    </a:outerShdw>
                  </a:effectLst>
                </a:rPr>
                <a:t>MICRO CONTROLLER</a:t>
              </a:r>
              <a:endParaRPr lang="en-IN" dirty="0">
                <a:ln w="0"/>
                <a:solidFill>
                  <a:schemeClr val="tx1"/>
                </a:solidFill>
                <a:effectLst>
                  <a:outerShdw blurRad="38100" dist="19050" dir="2700000" algn="tl" rotWithShape="0">
                    <a:schemeClr val="dk1">
                      <a:alpha val="40000"/>
                    </a:schemeClr>
                  </a:outerShdw>
                </a:effectLst>
              </a:endParaRPr>
            </a:p>
          </p:txBody>
        </p:sp>
        <p:sp>
          <p:nvSpPr>
            <p:cNvPr id="26" name="Rectangle 25">
              <a:extLst>
                <a:ext uri="{FF2B5EF4-FFF2-40B4-BE49-F238E27FC236}">
                  <a16:creationId xmlns="" xmlns:a16="http://schemas.microsoft.com/office/drawing/2014/main" id="{9F4648AB-F28B-22FD-62C9-A147988DF36C}"/>
                </a:ext>
              </a:extLst>
            </p:cNvPr>
            <p:cNvSpPr/>
            <p:nvPr/>
          </p:nvSpPr>
          <p:spPr>
            <a:xfrm>
              <a:off x="3023568" y="3088437"/>
              <a:ext cx="1205000" cy="48302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POWER SUPPLY</a:t>
              </a:r>
              <a:endParaRPr lang="en-IN" dirty="0">
                <a:ln w="0"/>
                <a:solidFill>
                  <a:schemeClr val="tx1"/>
                </a:solidFill>
                <a:effectLst>
                  <a:outerShdw blurRad="38100" dist="19050" dir="2700000" algn="tl" rotWithShape="0">
                    <a:schemeClr val="dk1">
                      <a:alpha val="40000"/>
                    </a:schemeClr>
                  </a:outerShdw>
                </a:effectLst>
              </a:endParaRPr>
            </a:p>
          </p:txBody>
        </p:sp>
        <p:sp>
          <p:nvSpPr>
            <p:cNvPr id="27" name="Rectangle 26">
              <a:extLst>
                <a:ext uri="{FF2B5EF4-FFF2-40B4-BE49-F238E27FC236}">
                  <a16:creationId xmlns="" xmlns:a16="http://schemas.microsoft.com/office/drawing/2014/main" id="{6906BAD6-3A73-EB05-DFEA-7F579D63DC01}"/>
                </a:ext>
              </a:extLst>
            </p:cNvPr>
            <p:cNvSpPr/>
            <p:nvPr/>
          </p:nvSpPr>
          <p:spPr>
            <a:xfrm>
              <a:off x="2649394" y="4541868"/>
              <a:ext cx="1604121" cy="614189"/>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MQ135 GAS SENSOR</a:t>
              </a:r>
              <a:endParaRPr lang="en-IN" dirty="0"/>
            </a:p>
          </p:txBody>
        </p:sp>
        <p:sp>
          <p:nvSpPr>
            <p:cNvPr id="29" name="Rectangle 28">
              <a:extLst>
                <a:ext uri="{FF2B5EF4-FFF2-40B4-BE49-F238E27FC236}">
                  <a16:creationId xmlns="" xmlns:a16="http://schemas.microsoft.com/office/drawing/2014/main" id="{A7D4A62E-902D-A4D2-4B1B-53A38A0B7B91}"/>
                </a:ext>
              </a:extLst>
            </p:cNvPr>
            <p:cNvSpPr/>
            <p:nvPr/>
          </p:nvSpPr>
          <p:spPr>
            <a:xfrm>
              <a:off x="8914822" y="2866543"/>
              <a:ext cx="1305417" cy="62896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16*2 LCD DISPLAY</a:t>
              </a:r>
              <a:endParaRPr lang="en-IN" dirty="0">
                <a:ln w="0"/>
                <a:solidFill>
                  <a:schemeClr val="tx1"/>
                </a:solidFill>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 xmlns:a16="http://schemas.microsoft.com/office/drawing/2014/main" id="{8976B621-87F1-C19D-63B5-CD8665441422}"/>
                </a:ext>
              </a:extLst>
            </p:cNvPr>
            <p:cNvSpPr/>
            <p:nvPr/>
          </p:nvSpPr>
          <p:spPr>
            <a:xfrm>
              <a:off x="8906885" y="4387308"/>
              <a:ext cx="1305417" cy="66442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BUZZER</a:t>
              </a:r>
              <a:endParaRPr lang="en-IN" dirty="0">
                <a:ln w="0"/>
                <a:solidFill>
                  <a:schemeClr val="tx1"/>
                </a:solidFill>
                <a:effectLst>
                  <a:outerShdw blurRad="38100" dist="19050" dir="2700000" algn="tl" rotWithShape="0">
                    <a:schemeClr val="dk1">
                      <a:alpha val="40000"/>
                    </a:schemeClr>
                  </a:outerShdw>
                </a:effectLst>
              </a:endParaRPr>
            </a:p>
          </p:txBody>
        </p:sp>
        <p:sp>
          <p:nvSpPr>
            <p:cNvPr id="32" name="Arrow: Right 21">
              <a:extLst>
                <a:ext uri="{FF2B5EF4-FFF2-40B4-BE49-F238E27FC236}">
                  <a16:creationId xmlns="" xmlns:a16="http://schemas.microsoft.com/office/drawing/2014/main" id="{BFCDE0B1-90CC-5E88-88A2-7773C12BF65E}"/>
                </a:ext>
              </a:extLst>
            </p:cNvPr>
            <p:cNvSpPr/>
            <p:nvPr/>
          </p:nvSpPr>
          <p:spPr>
            <a:xfrm>
              <a:off x="4249176" y="3218063"/>
              <a:ext cx="1065996" cy="223768"/>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33" name="Arrow: Right 22">
              <a:extLst>
                <a:ext uri="{FF2B5EF4-FFF2-40B4-BE49-F238E27FC236}">
                  <a16:creationId xmlns="" xmlns:a16="http://schemas.microsoft.com/office/drawing/2014/main" id="{87EE0FFE-F22E-C161-BFF2-9D60229451BB}"/>
                </a:ext>
              </a:extLst>
            </p:cNvPr>
            <p:cNvSpPr/>
            <p:nvPr/>
          </p:nvSpPr>
          <p:spPr>
            <a:xfrm>
              <a:off x="4262715" y="4754905"/>
              <a:ext cx="1054585" cy="22376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36" name="Arrow: Right 25">
              <a:extLst>
                <a:ext uri="{FF2B5EF4-FFF2-40B4-BE49-F238E27FC236}">
                  <a16:creationId xmlns="" xmlns:a16="http://schemas.microsoft.com/office/drawing/2014/main" id="{7320C192-E09F-1F3F-0912-B4516311B573}"/>
                </a:ext>
              </a:extLst>
            </p:cNvPr>
            <p:cNvSpPr/>
            <p:nvPr/>
          </p:nvSpPr>
          <p:spPr>
            <a:xfrm>
              <a:off x="7950955" y="3034282"/>
              <a:ext cx="944884" cy="21700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37" name="Arrow: Right 26">
              <a:extLst>
                <a:ext uri="{FF2B5EF4-FFF2-40B4-BE49-F238E27FC236}">
                  <a16:creationId xmlns="" xmlns:a16="http://schemas.microsoft.com/office/drawing/2014/main" id="{615681FF-F3AE-AAE5-D750-2252188EB168}"/>
                </a:ext>
              </a:extLst>
            </p:cNvPr>
            <p:cNvSpPr/>
            <p:nvPr/>
          </p:nvSpPr>
          <p:spPr>
            <a:xfrm>
              <a:off x="7944238" y="4558039"/>
              <a:ext cx="944884" cy="20940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grpSp>
    </p:spTree>
    <p:extLst>
      <p:ext uri="{BB962C8B-B14F-4D97-AF65-F5344CB8AC3E}">
        <p14:creationId xmlns:p14="http://schemas.microsoft.com/office/powerpoint/2010/main" val="3913493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6310" y="692726"/>
            <a:ext cx="8911687" cy="1280309"/>
          </a:xfrm>
        </p:spPr>
        <p:txBody>
          <a:bodyPr>
            <a:normAutofit/>
          </a:bodyPr>
          <a:lstStyle/>
          <a:p>
            <a:pPr algn="ctr"/>
            <a:r>
              <a:rPr lang="en-IN" sz="4400" b="1" dirty="0">
                <a:ln/>
                <a:solidFill>
                  <a:srgbClr val="002060"/>
                </a:solidFill>
              </a:rPr>
              <a:t>WORKING </a:t>
            </a:r>
            <a:endParaRPr lang="en-IN" sz="4400" dirty="0"/>
          </a:p>
        </p:txBody>
      </p:sp>
      <p:sp>
        <p:nvSpPr>
          <p:cNvPr id="3" name="Content Placeholder 2"/>
          <p:cNvSpPr>
            <a:spLocks noGrp="1"/>
          </p:cNvSpPr>
          <p:nvPr>
            <p:ph idx="1"/>
          </p:nvPr>
        </p:nvSpPr>
        <p:spPr>
          <a:xfrm>
            <a:off x="2026726" y="1723902"/>
            <a:ext cx="9951519" cy="4714502"/>
          </a:xfrm>
        </p:spPr>
        <p:txBody>
          <a:bodyPr>
            <a:normAutofit/>
          </a:bodyPr>
          <a:lstStyle/>
          <a:p>
            <a:pPr algn="just">
              <a:buFont typeface="Wingdings" panose="05000000000000000000" pitchFamily="2" charset="2"/>
              <a:buChar char="Ø"/>
            </a:pPr>
            <a:r>
              <a:rPr lang="en-US" dirty="0">
                <a:solidFill>
                  <a:srgbClr val="0AAAB2"/>
                </a:solidFill>
                <a:latin typeface="Arial" panose="020B0604020202020204" pitchFamily="34" charset="0"/>
                <a:cs typeface="Arial" panose="020B0604020202020204" pitchFamily="34" charset="0"/>
              </a:rPr>
              <a:t>The MQ135 sensor can sense NH3, </a:t>
            </a:r>
            <a:r>
              <a:rPr lang="en-US" dirty="0" err="1">
                <a:solidFill>
                  <a:srgbClr val="0AAAB2"/>
                </a:solidFill>
                <a:latin typeface="Arial" panose="020B0604020202020204" pitchFamily="34" charset="0"/>
                <a:cs typeface="Arial" panose="020B0604020202020204" pitchFamily="34" charset="0"/>
              </a:rPr>
              <a:t>NOx</a:t>
            </a:r>
            <a:r>
              <a:rPr lang="en-US" dirty="0">
                <a:solidFill>
                  <a:srgbClr val="0AAAB2"/>
                </a:solidFill>
                <a:latin typeface="Arial" panose="020B0604020202020204" pitchFamily="34" charset="0"/>
                <a:cs typeface="Arial" panose="020B0604020202020204" pitchFamily="34" charset="0"/>
              </a:rPr>
              <a:t>, alcohol, Benzene, smoke, CO2 and some other gases, so it is perfect gas sensor for our </a:t>
            </a:r>
            <a:r>
              <a:rPr lang="en-US" b="1" dirty="0">
                <a:solidFill>
                  <a:schemeClr val="bg2">
                    <a:lumMod val="50000"/>
                  </a:schemeClr>
                </a:solidFill>
                <a:latin typeface="Arial" panose="020B0604020202020204" pitchFamily="34" charset="0"/>
                <a:cs typeface="Arial" panose="020B0604020202020204" pitchFamily="34" charset="0"/>
              </a:rPr>
              <a:t>Air Pollution Detector Project</a:t>
            </a:r>
            <a:r>
              <a:rPr lang="en-US" dirty="0">
                <a:solidFill>
                  <a:srgbClr val="0AAAB2"/>
                </a:solidFill>
                <a:latin typeface="Arial" panose="020B0604020202020204" pitchFamily="34" charset="0"/>
                <a:cs typeface="Arial" panose="020B0604020202020204" pitchFamily="34" charset="0"/>
              </a:rPr>
              <a:t>. When we will connect it to </a:t>
            </a:r>
            <a:r>
              <a:rPr lang="en-US" dirty="0" err="1">
                <a:solidFill>
                  <a:srgbClr val="0AAAB2"/>
                </a:solidFill>
                <a:latin typeface="Arial" panose="020B0604020202020204" pitchFamily="34" charset="0"/>
                <a:cs typeface="Arial" panose="020B0604020202020204" pitchFamily="34" charset="0"/>
              </a:rPr>
              <a:t>Arduino</a:t>
            </a:r>
            <a:r>
              <a:rPr lang="en-US" dirty="0">
                <a:solidFill>
                  <a:srgbClr val="0AAAB2"/>
                </a:solidFill>
                <a:latin typeface="Arial" panose="020B0604020202020204" pitchFamily="34" charset="0"/>
                <a:cs typeface="Arial" panose="020B0604020202020204" pitchFamily="34" charset="0"/>
              </a:rPr>
              <a:t> then it will sense the gases, and we will get the Pollution level in PPM (parts per million). MQ135 gas sensor gives the output in form of voltage levels and we need to convert it into PPM</a:t>
            </a:r>
          </a:p>
          <a:p>
            <a:pPr algn="just">
              <a:buFont typeface="Wingdings" panose="05000000000000000000" pitchFamily="2" charset="2"/>
              <a:buChar char="Ø"/>
            </a:pPr>
            <a:r>
              <a:rPr lang="en-US" dirty="0">
                <a:solidFill>
                  <a:srgbClr val="0AAAB2"/>
                </a:solidFill>
                <a:latin typeface="Arial" panose="020B0604020202020204" pitchFamily="34" charset="0"/>
                <a:cs typeface="Arial" panose="020B0604020202020204" pitchFamily="34" charset="0"/>
              </a:rPr>
              <a:t>Sensor was giving us value of 90 when there was no gas near it and the safe level of air quality is 350 PPM and it should not exceed 1000 PPM. When it exceeds the limit of 1000 PPM, then it starts cause Headaches, sleepiness and stagnant, stale, stuffy air and if exceeds beyond 2000 PPM then it can cause increased heart rate and many other diseases.</a:t>
            </a:r>
          </a:p>
          <a:p>
            <a:pPr algn="just">
              <a:buFont typeface="Wingdings" panose="05000000000000000000" pitchFamily="2" charset="2"/>
              <a:buChar char="Ø"/>
            </a:pPr>
            <a:r>
              <a:rPr lang="en-US" dirty="0">
                <a:solidFill>
                  <a:srgbClr val="0AAAB2"/>
                </a:solidFill>
                <a:latin typeface="Arial" panose="020B0604020202020204" pitchFamily="34" charset="0"/>
                <a:cs typeface="Arial" panose="020B0604020202020204" pitchFamily="34" charset="0"/>
              </a:rPr>
              <a:t>When the value will be less than 1000 PPM, then the LCD  will display “Fresh Air”.  Whenever the value will increase 1000 PPM, then the buzzer will start beeping and the LCD will display “Poor Air, Open Windows”. If it will increase 2000 then the buzzer will keep beeping and the LCD will display “Danger! Move to fresh Air”.</a:t>
            </a:r>
          </a:p>
          <a:p>
            <a:pPr algn="just">
              <a:buFont typeface="Wingdings" panose="05000000000000000000" pitchFamily="2" charset="2"/>
              <a:buChar char="Ø"/>
            </a:pPr>
            <a:endParaRPr lang="en-IN" dirty="0">
              <a:solidFill>
                <a:srgbClr val="0AAAB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0615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750" y="302135"/>
            <a:ext cx="3434388" cy="1280890"/>
          </a:xfrm>
        </p:spPr>
        <p:txBody>
          <a:bodyPr>
            <a:normAutofit/>
          </a:bodyPr>
          <a:lstStyle/>
          <a:p>
            <a:pPr algn="ctr"/>
            <a:r>
              <a:rPr lang="en-IN" sz="4800" b="1" dirty="0">
                <a:ln/>
                <a:solidFill>
                  <a:srgbClr val="002060"/>
                </a:solidFill>
              </a:rPr>
              <a:t>WORKING </a:t>
            </a:r>
            <a:endParaRPr lang="en-IN"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442" y="1583025"/>
            <a:ext cx="3855077" cy="212029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437818" y="281454"/>
            <a:ext cx="2129844" cy="47329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6397" y="4034394"/>
            <a:ext cx="3317094" cy="2337515"/>
          </a:xfrm>
          <a:prstGeom prst="rect">
            <a:avLst/>
          </a:prstGeom>
        </p:spPr>
      </p:pic>
    </p:spTree>
    <p:extLst>
      <p:ext uri="{BB962C8B-B14F-4D97-AF65-F5344CB8AC3E}">
        <p14:creationId xmlns:p14="http://schemas.microsoft.com/office/powerpoint/2010/main" val="25623887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400" b="1" dirty="0">
                <a:ln/>
                <a:solidFill>
                  <a:srgbClr val="002060"/>
                </a:solidFill>
              </a:rPr>
              <a:t>ADVANTAGES</a:t>
            </a:r>
            <a:endParaRPr lang="en-IN" sz="4400" dirty="0"/>
          </a:p>
        </p:txBody>
      </p:sp>
      <p:sp>
        <p:nvSpPr>
          <p:cNvPr id="3" name="Content Placeholder 2"/>
          <p:cNvSpPr>
            <a:spLocks noGrp="1"/>
          </p:cNvSpPr>
          <p:nvPr>
            <p:ph idx="1"/>
          </p:nvPr>
        </p:nvSpPr>
        <p:spPr>
          <a:xfrm>
            <a:off x="2125573" y="1463897"/>
            <a:ext cx="8915400" cy="5394103"/>
          </a:xfrm>
        </p:spPr>
        <p:txBody>
          <a:bodyPr>
            <a:normAutofit/>
          </a:bodyPr>
          <a:lstStyle/>
          <a:p>
            <a:pPr>
              <a:buFont typeface="Wingdings" panose="05000000000000000000" pitchFamily="2" charset="2"/>
              <a:buChar char="Ø"/>
            </a:pPr>
            <a:r>
              <a:rPr lang="en-IN" sz="2000" dirty="0">
                <a:solidFill>
                  <a:srgbClr val="333300"/>
                </a:solidFill>
                <a:latin typeface="Arial" panose="020B0604020202020204" pitchFamily="34" charset="0"/>
                <a:cs typeface="Arial" panose="020B0604020202020204" pitchFamily="34" charset="0"/>
              </a:rPr>
              <a:t>Easy </a:t>
            </a:r>
            <a:r>
              <a:rPr lang="en-IN" sz="2000">
                <a:solidFill>
                  <a:srgbClr val="333300"/>
                </a:solidFill>
                <a:latin typeface="Arial" panose="020B0604020202020204" pitchFamily="34" charset="0"/>
                <a:cs typeface="Arial" panose="020B0604020202020204" pitchFamily="34" charset="0"/>
              </a:rPr>
              <a:t>to </a:t>
            </a:r>
            <a:r>
              <a:rPr lang="en-IN" sz="2000" smtClean="0">
                <a:solidFill>
                  <a:srgbClr val="333300"/>
                </a:solidFill>
                <a:latin typeface="Arial" panose="020B0604020202020204" pitchFamily="34" charset="0"/>
                <a:cs typeface="Arial" panose="020B0604020202020204" pitchFamily="34" charset="0"/>
              </a:rPr>
              <a:t>Install</a:t>
            </a:r>
            <a:endParaRPr lang="en-IN" sz="2000" dirty="0">
              <a:solidFill>
                <a:srgbClr val="333300"/>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IN" sz="2000" dirty="0">
                <a:solidFill>
                  <a:srgbClr val="333300"/>
                </a:solidFill>
                <a:latin typeface="Arial" panose="020B0604020202020204" pitchFamily="34" charset="0"/>
                <a:cs typeface="Arial" panose="020B0604020202020204" pitchFamily="34" charset="0"/>
              </a:rPr>
              <a:t>Accurate Pollution monitoring</a:t>
            </a:r>
          </a:p>
          <a:p>
            <a:pPr>
              <a:buFont typeface="Wingdings" panose="05000000000000000000" pitchFamily="2" charset="2"/>
              <a:buChar char="Ø"/>
            </a:pPr>
            <a:r>
              <a:rPr lang="en-IN" sz="2000" dirty="0">
                <a:solidFill>
                  <a:srgbClr val="333300"/>
                </a:solidFill>
                <a:latin typeface="Arial" panose="020B0604020202020204" pitchFamily="34" charset="0"/>
                <a:cs typeface="Arial" panose="020B0604020202020204" pitchFamily="34" charset="0"/>
              </a:rPr>
              <a:t>Making data available to users</a:t>
            </a:r>
          </a:p>
          <a:p>
            <a:pPr>
              <a:buFont typeface="Wingdings" panose="05000000000000000000" pitchFamily="2" charset="2"/>
              <a:buChar char="Ø"/>
            </a:pPr>
            <a:r>
              <a:rPr lang="en-IN" sz="2000" dirty="0">
                <a:solidFill>
                  <a:srgbClr val="333300"/>
                </a:solidFill>
                <a:latin typeface="Arial" panose="020B0604020202020204" pitchFamily="34" charset="0"/>
                <a:cs typeface="Arial" panose="020B0604020202020204" pitchFamily="34" charset="0"/>
              </a:rPr>
              <a:t>Continuous updates of change in percentage of quality</a:t>
            </a:r>
          </a:p>
          <a:p>
            <a:pPr>
              <a:buFont typeface="Wingdings" panose="05000000000000000000" pitchFamily="2" charset="2"/>
              <a:buChar char="Ø"/>
            </a:pPr>
            <a:r>
              <a:rPr lang="en-IN" sz="2000" dirty="0">
                <a:solidFill>
                  <a:srgbClr val="333300"/>
                </a:solidFill>
                <a:latin typeface="Arial" panose="020B0604020202020204" pitchFamily="34" charset="0"/>
                <a:cs typeface="Arial" panose="020B0604020202020204" pitchFamily="34" charset="0"/>
              </a:rPr>
              <a:t>Detects wide range  gases like CO2,CO,NH3 </a:t>
            </a:r>
            <a:r>
              <a:rPr lang="en-IN" sz="2000" dirty="0" err="1">
                <a:solidFill>
                  <a:srgbClr val="333300"/>
                </a:solidFill>
                <a:latin typeface="Arial" panose="020B0604020202020204" pitchFamily="34" charset="0"/>
                <a:cs typeface="Arial" panose="020B0604020202020204" pitchFamily="34" charset="0"/>
              </a:rPr>
              <a:t>etc</a:t>
            </a:r>
            <a:endParaRPr lang="en-IN" sz="2000" dirty="0">
              <a:solidFill>
                <a:srgbClr val="333300"/>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IN" sz="2000" dirty="0">
                <a:solidFill>
                  <a:srgbClr val="333300"/>
                </a:solidFill>
                <a:latin typeface="Arial" panose="020B0604020202020204" pitchFamily="34" charset="0"/>
                <a:cs typeface="Arial" panose="020B0604020202020204" pitchFamily="34" charset="0"/>
              </a:rPr>
              <a:t>Sensors are easily available</a:t>
            </a:r>
          </a:p>
          <a:p>
            <a:pPr>
              <a:buFont typeface="Wingdings" panose="05000000000000000000" pitchFamily="2" charset="2"/>
              <a:buChar char="Ø"/>
            </a:pPr>
            <a:r>
              <a:rPr lang="en-IN" sz="2000" dirty="0">
                <a:solidFill>
                  <a:srgbClr val="333300"/>
                </a:solidFill>
                <a:latin typeface="Arial" panose="020B0604020202020204" pitchFamily="34" charset="0"/>
                <a:cs typeface="Arial" panose="020B0604020202020204" pitchFamily="34" charset="0"/>
              </a:rPr>
              <a:t>Visual output</a:t>
            </a:r>
          </a:p>
          <a:p>
            <a:pPr>
              <a:buFont typeface="Wingdings" panose="05000000000000000000" pitchFamily="2" charset="2"/>
              <a:buChar char="Ø"/>
            </a:pPr>
            <a:r>
              <a:rPr lang="en-IN" sz="2000" dirty="0">
                <a:solidFill>
                  <a:srgbClr val="333300"/>
                </a:solidFill>
                <a:latin typeface="Arial" panose="020B0604020202020204" pitchFamily="34" charset="0"/>
                <a:cs typeface="Arial" panose="020B0604020202020204" pitchFamily="34" charset="0"/>
              </a:rPr>
              <a:t>Indoor quality of air can be checked</a:t>
            </a:r>
          </a:p>
          <a:p>
            <a:pPr>
              <a:buFont typeface="Wingdings" panose="05000000000000000000" pitchFamily="2" charset="2"/>
              <a:buChar char="Ø"/>
            </a:pPr>
            <a:r>
              <a:rPr lang="en-IN" sz="2000" dirty="0">
                <a:solidFill>
                  <a:srgbClr val="333300"/>
                </a:solidFill>
                <a:latin typeface="Arial" panose="020B0604020202020204" pitchFamily="34" charset="0"/>
                <a:cs typeface="Arial" panose="020B0604020202020204" pitchFamily="34" charset="0"/>
              </a:rPr>
              <a:t>It is affordable</a:t>
            </a:r>
          </a:p>
        </p:txBody>
      </p:sp>
    </p:spTree>
    <p:extLst>
      <p:ext uri="{BB962C8B-B14F-4D97-AF65-F5344CB8AC3E}">
        <p14:creationId xmlns:p14="http://schemas.microsoft.com/office/powerpoint/2010/main" val="70556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800" b="1" dirty="0">
                <a:ln/>
                <a:solidFill>
                  <a:srgbClr val="002060"/>
                </a:solidFill>
              </a:rPr>
              <a:t>APPLICATION</a:t>
            </a:r>
            <a:endParaRPr lang="en-IN" sz="48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IN" sz="2000" dirty="0">
                <a:solidFill>
                  <a:srgbClr val="FF0066"/>
                </a:solidFill>
                <a:latin typeface="Arial" panose="020B0604020202020204" pitchFamily="34" charset="0"/>
                <a:cs typeface="Arial" panose="020B0604020202020204" pitchFamily="34" charset="0"/>
              </a:rPr>
              <a:t>Indoor and outdoor air quality monitoring system</a:t>
            </a:r>
          </a:p>
          <a:p>
            <a:pPr>
              <a:buFont typeface="Wingdings" panose="05000000000000000000" pitchFamily="2" charset="2"/>
              <a:buChar char="Ø"/>
            </a:pPr>
            <a:r>
              <a:rPr lang="en-IN" sz="2000" dirty="0">
                <a:solidFill>
                  <a:srgbClr val="FF0066"/>
                </a:solidFill>
                <a:latin typeface="Arial" panose="020B0604020202020204" pitchFamily="34" charset="0"/>
                <a:cs typeface="Arial" panose="020B0604020202020204" pitchFamily="34" charset="0"/>
              </a:rPr>
              <a:t>Gas detection systems</a:t>
            </a:r>
          </a:p>
          <a:p>
            <a:pPr>
              <a:buFont typeface="Wingdings" panose="05000000000000000000" pitchFamily="2" charset="2"/>
              <a:buChar char="Ø"/>
            </a:pPr>
            <a:r>
              <a:rPr lang="en-IN" sz="2000" dirty="0">
                <a:solidFill>
                  <a:srgbClr val="FF0066"/>
                </a:solidFill>
                <a:latin typeface="Arial" panose="020B0604020202020204" pitchFamily="34" charset="0"/>
                <a:cs typeface="Arial" panose="020B0604020202020204" pitchFamily="34" charset="0"/>
              </a:rPr>
              <a:t>Smoke detection</a:t>
            </a:r>
          </a:p>
        </p:txBody>
      </p:sp>
    </p:spTree>
    <p:extLst>
      <p:ext uri="{BB962C8B-B14F-4D97-AF65-F5344CB8AC3E}">
        <p14:creationId xmlns:p14="http://schemas.microsoft.com/office/powerpoint/2010/main" val="1027271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04-26 at 1.27.23 PM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89409" y="1032456"/>
            <a:ext cx="8178084" cy="4497947"/>
          </a:xfrm>
          <a:prstGeom prst="rect">
            <a:avLst/>
          </a:prstGeom>
        </p:spPr>
      </p:pic>
    </p:spTree>
    <p:extLst>
      <p:ext uri="{BB962C8B-B14F-4D97-AF65-F5344CB8AC3E}">
        <p14:creationId xmlns:p14="http://schemas.microsoft.com/office/powerpoint/2010/main" val="3898819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sApp Video 2023-04-25 at 10.40.06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3990889" y="-1299596"/>
            <a:ext cx="4971245" cy="9038627"/>
          </a:xfrm>
          <a:prstGeom prst="rect">
            <a:avLst/>
          </a:prstGeom>
        </p:spPr>
      </p:pic>
    </p:spTree>
    <p:extLst>
      <p:ext uri="{BB962C8B-B14F-4D97-AF65-F5344CB8AC3E}">
        <p14:creationId xmlns:p14="http://schemas.microsoft.com/office/powerpoint/2010/main" val="2004532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400" b="1" dirty="0">
                <a:ln/>
                <a:solidFill>
                  <a:srgbClr val="002060"/>
                </a:solidFill>
              </a:rPr>
              <a:t>FUTURE SCOPE</a:t>
            </a:r>
            <a:endParaRPr lang="en-IN" sz="44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dirty="0">
                <a:solidFill>
                  <a:srgbClr val="CC00FF"/>
                </a:solidFill>
                <a:latin typeface="Arial" panose="020B0604020202020204" pitchFamily="34" charset="0"/>
                <a:cs typeface="Arial" panose="020B0604020202020204" pitchFamily="34" charset="0"/>
              </a:rPr>
              <a:t>In future the project can be upgraded in more ways than one.</a:t>
            </a:r>
          </a:p>
          <a:p>
            <a:pPr lvl="1">
              <a:buFont typeface="Arial" panose="020B0604020202020204" pitchFamily="34" charset="0"/>
              <a:buChar char="•"/>
            </a:pPr>
            <a:r>
              <a:rPr lang="en-US" sz="2000" dirty="0">
                <a:solidFill>
                  <a:srgbClr val="CC00FF"/>
                </a:solidFill>
                <a:latin typeface="Arial" panose="020B0604020202020204" pitchFamily="34" charset="0"/>
                <a:cs typeface="Arial" panose="020B0604020202020204" pitchFamily="34" charset="0"/>
              </a:rPr>
              <a:t>Interface more no. of sensors to know gases present in air.</a:t>
            </a:r>
          </a:p>
          <a:p>
            <a:pPr lvl="1">
              <a:buFont typeface="Arial" panose="020B0604020202020204" pitchFamily="34" charset="0"/>
              <a:buChar char="•"/>
            </a:pPr>
            <a:r>
              <a:rPr lang="en-US" sz="2000" dirty="0">
                <a:solidFill>
                  <a:srgbClr val="CC00FF"/>
                </a:solidFill>
                <a:latin typeface="Arial" panose="020B0604020202020204" pitchFamily="34" charset="0"/>
                <a:cs typeface="Arial" panose="020B0604020202020204" pitchFamily="34" charset="0"/>
              </a:rPr>
              <a:t>Design webpage and upload data on webpage.</a:t>
            </a:r>
          </a:p>
          <a:p>
            <a:pPr lvl="1">
              <a:buFont typeface="Arial" panose="020B0604020202020204" pitchFamily="34" charset="0"/>
              <a:buChar char="•"/>
            </a:pPr>
            <a:r>
              <a:rPr lang="en-US" sz="2000" dirty="0">
                <a:solidFill>
                  <a:srgbClr val="CC00FF"/>
                </a:solidFill>
                <a:latin typeface="Arial" panose="020B0604020202020204" pitchFamily="34" charset="0"/>
                <a:cs typeface="Arial" panose="020B0604020202020204" pitchFamily="34" charset="0"/>
              </a:rPr>
              <a:t>Interface SDCARD to store data.</a:t>
            </a:r>
          </a:p>
          <a:p>
            <a:pPr lvl="1">
              <a:buFont typeface="Arial" panose="020B0604020202020204" pitchFamily="34" charset="0"/>
              <a:buChar char="•"/>
            </a:pPr>
            <a:r>
              <a:rPr lang="en-US" sz="2000" dirty="0">
                <a:solidFill>
                  <a:srgbClr val="CC00FF"/>
                </a:solidFill>
                <a:latin typeface="Arial" panose="020B0604020202020204" pitchFamily="34" charset="0"/>
                <a:cs typeface="Arial" panose="020B0604020202020204" pitchFamily="34" charset="0"/>
              </a:rPr>
              <a:t>Interface GPS module to monitor the pollution.</a:t>
            </a:r>
          </a:p>
          <a:p>
            <a:pPr lvl="1">
              <a:buFont typeface="Arial" panose="020B0604020202020204" pitchFamily="34" charset="0"/>
              <a:buChar char="•"/>
            </a:pPr>
            <a:r>
              <a:rPr lang="en-IN" sz="2000" dirty="0">
                <a:solidFill>
                  <a:srgbClr val="CC00FF"/>
                </a:solidFill>
                <a:latin typeface="Arial" panose="020B0604020202020204" pitchFamily="34" charset="0"/>
                <a:cs typeface="Arial" panose="020B0604020202020204" pitchFamily="34" charset="0"/>
              </a:rPr>
              <a:t>Designing of the system to give the alert message to the mobile phones of users</a:t>
            </a:r>
          </a:p>
          <a:p>
            <a:pPr lvl="1">
              <a:buFont typeface="Arial" panose="020B0604020202020204" pitchFamily="34" charset="0"/>
              <a:buChar char="•"/>
            </a:pPr>
            <a:r>
              <a:rPr lang="en-IN" sz="2000" dirty="0">
                <a:solidFill>
                  <a:srgbClr val="CC00FF"/>
                </a:solidFill>
                <a:latin typeface="Arial" panose="020B0604020202020204" pitchFamily="34" charset="0"/>
                <a:cs typeface="Arial" panose="020B0604020202020204" pitchFamily="34" charset="0"/>
              </a:rPr>
              <a:t>Automatically turning on the air purification devices based on the information provided by air pollution detector.</a:t>
            </a:r>
            <a:endParaRPr lang="en-IN" sz="2800" dirty="0">
              <a:solidFill>
                <a:srgbClr val="CC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5357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800" b="1" dirty="0">
                <a:ln/>
                <a:solidFill>
                  <a:srgbClr val="002060"/>
                </a:solidFill>
              </a:rPr>
              <a:t>CONCLUSION</a:t>
            </a:r>
            <a:endParaRPr lang="en-IN" sz="4800"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000" dirty="0">
                <a:solidFill>
                  <a:srgbClr val="0099FF"/>
                </a:solidFill>
                <a:latin typeface="Arial" panose="020B0604020202020204" pitchFamily="34" charset="0"/>
                <a:cs typeface="Arial" panose="020B0604020202020204" pitchFamily="34" charset="0"/>
              </a:rPr>
              <a:t>An air pollution detector using </a:t>
            </a:r>
            <a:r>
              <a:rPr lang="en-US" sz="2000" dirty="0" err="1">
                <a:solidFill>
                  <a:srgbClr val="0099FF"/>
                </a:solidFill>
                <a:latin typeface="Arial" panose="020B0604020202020204" pitchFamily="34" charset="0"/>
                <a:cs typeface="Arial" panose="020B0604020202020204" pitchFamily="34" charset="0"/>
              </a:rPr>
              <a:t>Arduino</a:t>
            </a:r>
            <a:r>
              <a:rPr lang="en-US" sz="2000" dirty="0">
                <a:solidFill>
                  <a:srgbClr val="0099FF"/>
                </a:solidFill>
                <a:latin typeface="Arial" panose="020B0604020202020204" pitchFamily="34" charset="0"/>
                <a:cs typeface="Arial" panose="020B0604020202020204" pitchFamily="34" charset="0"/>
              </a:rPr>
              <a:t> and MQ-135 gas sensor is a cost-effective and efficient solution to monitor air quality. The MQ-135 gas sensor detects various harmful gases present in the air such as carbon monoxide, nitrogen dioxide, and sulfur dioxide. The data collected by the gas sensor is processed by the </a:t>
            </a:r>
            <a:r>
              <a:rPr lang="en-US" sz="2000" dirty="0" err="1">
                <a:solidFill>
                  <a:srgbClr val="0099FF"/>
                </a:solidFill>
                <a:latin typeface="Arial" panose="020B0604020202020204" pitchFamily="34" charset="0"/>
                <a:cs typeface="Arial" panose="020B0604020202020204" pitchFamily="34" charset="0"/>
              </a:rPr>
              <a:t>Arduino</a:t>
            </a:r>
            <a:r>
              <a:rPr lang="en-US" sz="2000" dirty="0">
                <a:solidFill>
                  <a:srgbClr val="0099FF"/>
                </a:solidFill>
                <a:latin typeface="Arial" panose="020B0604020202020204" pitchFamily="34" charset="0"/>
                <a:cs typeface="Arial" panose="020B0604020202020204" pitchFamily="34" charset="0"/>
              </a:rPr>
              <a:t> microcontroller, which analyzes the air quality and provides real-time information on the air quality. With this device, users can monitor the air quality in their surroundings and take necessary measures to protect their health. It can also be used in various industrial settings to ensure that the air quality meets the required standards. Overall, an air pollution detector using </a:t>
            </a:r>
            <a:r>
              <a:rPr lang="en-US" sz="2000" dirty="0" err="1">
                <a:solidFill>
                  <a:srgbClr val="0099FF"/>
                </a:solidFill>
                <a:latin typeface="Arial" panose="020B0604020202020204" pitchFamily="34" charset="0"/>
                <a:cs typeface="Arial" panose="020B0604020202020204" pitchFamily="34" charset="0"/>
              </a:rPr>
              <a:t>Arduino</a:t>
            </a:r>
            <a:r>
              <a:rPr lang="en-US" sz="2000" dirty="0">
                <a:solidFill>
                  <a:srgbClr val="0099FF"/>
                </a:solidFill>
                <a:latin typeface="Arial" panose="020B0604020202020204" pitchFamily="34" charset="0"/>
                <a:cs typeface="Arial" panose="020B0604020202020204" pitchFamily="34" charset="0"/>
              </a:rPr>
              <a:t> and MQ-135 gas sensor is a useful and accessible tool to improve the air quality and create a healthier environment for everyone.</a:t>
            </a:r>
            <a:endParaRPr lang="en-IN" sz="2000" dirty="0">
              <a:solidFill>
                <a:srgbClr val="0099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5559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0314 Thank You Card Design | Templates PowerPoint Presentation Slides |  Template PPT | Slides Presentation Graphics"/>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6528" b="85139" l="15000" r="85625"/>
                    </a14:imgEffect>
                  </a14:imgLayer>
                </a14:imgProps>
              </a:ext>
              <a:ext uri="{28A0092B-C50C-407E-A947-70E740481C1C}">
                <a14:useLocalDpi xmlns:a14="http://schemas.microsoft.com/office/drawing/2010/main" val="0"/>
              </a:ext>
            </a:extLst>
          </a:blip>
          <a:srcRect l="14738" t="17217" r="14362" b="15367"/>
          <a:stretch/>
        </p:blipFill>
        <p:spPr bwMode="auto">
          <a:xfrm>
            <a:off x="2239689" y="914400"/>
            <a:ext cx="6260367" cy="476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5451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5400" b="1" dirty="0">
                <a:ln w="0"/>
                <a:solidFill>
                  <a:srgbClr val="FF0000"/>
                </a:solidFill>
                <a:effectLst>
                  <a:reflection blurRad="6350" stA="53000" endA="300" endPos="35500" dir="5400000" sy="-90000" algn="bl" rotWithShape="0"/>
                </a:effectLst>
              </a:rPr>
              <a:t>CONTENTS</a:t>
            </a:r>
            <a:endParaRPr lang="en-IN" sz="4400" b="1"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pPr>
              <a:buAutoNum type="arabicPeriod"/>
            </a:pPr>
            <a:r>
              <a:rPr lang="en-IN" dirty="0">
                <a:latin typeface="Arial" panose="020B0604020202020204" pitchFamily="34" charset="0"/>
                <a:cs typeface="Arial" panose="020B0604020202020204" pitchFamily="34" charset="0"/>
              </a:rPr>
              <a:t>Introduction</a:t>
            </a:r>
          </a:p>
          <a:p>
            <a:pPr>
              <a:buAutoNum type="arabicPeriod"/>
            </a:pPr>
            <a:r>
              <a:rPr lang="en-IN" dirty="0">
                <a:latin typeface="Arial" panose="020B0604020202020204" pitchFamily="34" charset="0"/>
                <a:cs typeface="Arial" panose="020B0604020202020204" pitchFamily="34" charset="0"/>
              </a:rPr>
              <a:t>Hardware &amp; Software requirements</a:t>
            </a:r>
          </a:p>
          <a:p>
            <a:pPr>
              <a:buAutoNum type="arabicPeriod"/>
            </a:pPr>
            <a:r>
              <a:rPr lang="en-IN" dirty="0">
                <a:latin typeface="Arial" panose="020B0604020202020204" pitchFamily="34" charset="0"/>
                <a:cs typeface="Arial" panose="020B0604020202020204" pitchFamily="34" charset="0"/>
              </a:rPr>
              <a:t>A</a:t>
            </a:r>
            <a:r>
              <a:rPr lang="en-US" dirty="0" err="1">
                <a:latin typeface="Arial" panose="020B0604020202020204" pitchFamily="34" charset="0"/>
                <a:cs typeface="Arial" panose="020B0604020202020204" pitchFamily="34" charset="0"/>
              </a:rPr>
              <a:t>rd</a:t>
            </a:r>
            <a:r>
              <a:rPr lang="en-IN" dirty="0" err="1">
                <a:latin typeface="Arial" panose="020B0604020202020204" pitchFamily="34" charset="0"/>
                <a:cs typeface="Arial" panose="020B0604020202020204" pitchFamily="34" charset="0"/>
              </a:rPr>
              <a:t>uino</a:t>
            </a:r>
            <a:r>
              <a:rPr lang="en-IN" dirty="0">
                <a:latin typeface="Arial" panose="020B0604020202020204" pitchFamily="34" charset="0"/>
                <a:cs typeface="Arial" panose="020B0604020202020204" pitchFamily="34" charset="0"/>
              </a:rPr>
              <a:t> Board</a:t>
            </a:r>
          </a:p>
          <a:p>
            <a:pPr>
              <a:buAutoNum type="arabicPeriod"/>
            </a:pPr>
            <a:r>
              <a:rPr lang="en-IN" dirty="0">
                <a:latin typeface="Arial" panose="020B0604020202020204" pitchFamily="34" charset="0"/>
                <a:cs typeface="Arial" panose="020B0604020202020204" pitchFamily="34" charset="0"/>
              </a:rPr>
              <a:t>Air Quality sensor</a:t>
            </a:r>
          </a:p>
          <a:p>
            <a:pPr>
              <a:buFont typeface="Wingdings 3" charset="2"/>
              <a:buAutoNum type="arabicPeriod"/>
            </a:pPr>
            <a:r>
              <a:rPr lang="en-IN" dirty="0">
                <a:latin typeface="Arial" panose="020B0604020202020204" pitchFamily="34" charset="0"/>
                <a:cs typeface="Arial" panose="020B0604020202020204" pitchFamily="34" charset="0"/>
              </a:rPr>
              <a:t>Schematic Diagram</a:t>
            </a:r>
          </a:p>
          <a:p>
            <a:pPr>
              <a:buFont typeface="Wingdings 3" charset="2"/>
              <a:buAutoNum type="arabicPeriod"/>
            </a:pPr>
            <a:r>
              <a:rPr lang="en-IN" dirty="0">
                <a:latin typeface="Arial" panose="020B0604020202020204" pitchFamily="34" charset="0"/>
                <a:cs typeface="Arial" panose="020B0604020202020204" pitchFamily="34" charset="0"/>
              </a:rPr>
              <a:t>Block Diagram</a:t>
            </a:r>
          </a:p>
          <a:p>
            <a:pPr>
              <a:buAutoNum type="arabicPeriod"/>
            </a:pPr>
            <a:r>
              <a:rPr lang="en-IN" dirty="0">
                <a:latin typeface="Arial" panose="020B0604020202020204" pitchFamily="34" charset="0"/>
                <a:cs typeface="Arial" panose="020B0604020202020204" pitchFamily="34" charset="0"/>
              </a:rPr>
              <a:t>Working</a:t>
            </a:r>
          </a:p>
          <a:p>
            <a:pPr>
              <a:buAutoNum type="arabicPeriod"/>
            </a:pPr>
            <a:r>
              <a:rPr lang="en-IN" dirty="0">
                <a:latin typeface="Arial" panose="020B0604020202020204" pitchFamily="34" charset="0"/>
                <a:cs typeface="Arial" panose="020B0604020202020204" pitchFamily="34" charset="0"/>
              </a:rPr>
              <a:t>Advantages</a:t>
            </a:r>
          </a:p>
          <a:p>
            <a:pPr>
              <a:buAutoNum type="arabicPeriod"/>
            </a:pPr>
            <a:r>
              <a:rPr lang="en-IN" dirty="0">
                <a:latin typeface="Arial" panose="020B0604020202020204" pitchFamily="34" charset="0"/>
                <a:cs typeface="Arial" panose="020B0604020202020204" pitchFamily="34" charset="0"/>
              </a:rPr>
              <a:t>Applications</a:t>
            </a:r>
          </a:p>
          <a:p>
            <a:pPr>
              <a:buAutoNum type="arabicPeriod"/>
            </a:pPr>
            <a:r>
              <a:rPr lang="en-IN" dirty="0">
                <a:latin typeface="Arial" panose="020B0604020202020204" pitchFamily="34" charset="0"/>
                <a:cs typeface="Arial" panose="020B0604020202020204" pitchFamily="34" charset="0"/>
              </a:rPr>
              <a:t>Future scope</a:t>
            </a:r>
          </a:p>
          <a:p>
            <a:pPr>
              <a:buAutoNum type="arabicPeriod"/>
            </a:pPr>
            <a:r>
              <a:rPr lang="en-IN" dirty="0">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724766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pPr algn="ctr"/>
            <a:r>
              <a:rPr lang="en-IN" sz="4400" b="1" dirty="0">
                <a:ln/>
                <a:solidFill>
                  <a:srgbClr val="002060"/>
                </a:solidFill>
              </a:rPr>
              <a:t>INTRODUCTION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dirty="0">
                <a:solidFill>
                  <a:schemeClr val="bg2">
                    <a:lumMod val="25000"/>
                  </a:schemeClr>
                </a:solidFill>
                <a:latin typeface="Arial" panose="020B0604020202020204" pitchFamily="34" charset="0"/>
                <a:cs typeface="Arial" panose="020B0604020202020204" pitchFamily="34" charset="0"/>
              </a:rPr>
              <a:t>Air pollution is presence of contaminants or pollutant substances that effect human health.</a:t>
            </a:r>
          </a:p>
          <a:p>
            <a:pPr>
              <a:buFont typeface="Wingdings" panose="05000000000000000000" pitchFamily="2" charset="2"/>
              <a:buChar char="Ø"/>
            </a:pPr>
            <a:r>
              <a:rPr lang="en-US" sz="2400" dirty="0">
                <a:solidFill>
                  <a:schemeClr val="bg2">
                    <a:lumMod val="25000"/>
                  </a:schemeClr>
                </a:solidFill>
                <a:latin typeface="Arial" panose="020B0604020202020204" pitchFamily="34" charset="0"/>
                <a:cs typeface="Arial" panose="020B0604020202020204" pitchFamily="34" charset="0"/>
              </a:rPr>
              <a:t>If we know the quantity of pollutant, then proper precautions can be taken to minimize the pollution levels in air. </a:t>
            </a:r>
          </a:p>
          <a:p>
            <a:pPr>
              <a:buFont typeface="Wingdings" panose="05000000000000000000" pitchFamily="2" charset="2"/>
              <a:buChar char="Ø"/>
            </a:pPr>
            <a:r>
              <a:rPr lang="en-IN" sz="2400" dirty="0">
                <a:solidFill>
                  <a:schemeClr val="bg2">
                    <a:lumMod val="25000"/>
                  </a:schemeClr>
                </a:solidFill>
                <a:latin typeface="Arial" panose="020B0604020202020204" pitchFamily="34" charset="0"/>
                <a:cs typeface="Arial" panose="020B0604020202020204" pitchFamily="34" charset="0"/>
              </a:rPr>
              <a:t>The main objective of this project is to monitor the air quality in and around the campus of SPMVV.</a:t>
            </a:r>
          </a:p>
          <a:p>
            <a:pPr>
              <a:buFont typeface="Wingdings" panose="05000000000000000000" pitchFamily="2" charset="2"/>
              <a:buChar char="Ø"/>
            </a:pPr>
            <a:r>
              <a:rPr lang="en-IN" sz="2400" dirty="0">
                <a:solidFill>
                  <a:schemeClr val="bg2">
                    <a:lumMod val="25000"/>
                  </a:schemeClr>
                </a:solidFill>
                <a:latin typeface="Arial" panose="020B0604020202020204" pitchFamily="34" charset="0"/>
                <a:cs typeface="Arial" panose="020B0604020202020204" pitchFamily="34" charset="0"/>
              </a:rPr>
              <a:t>In this </a:t>
            </a:r>
            <a:r>
              <a:rPr lang="en-IN" sz="2400" dirty="0" err="1">
                <a:solidFill>
                  <a:schemeClr val="bg2">
                    <a:lumMod val="25000"/>
                  </a:schemeClr>
                </a:solidFill>
                <a:latin typeface="Arial" panose="020B0604020202020204" pitchFamily="34" charset="0"/>
                <a:cs typeface="Arial" panose="020B0604020202020204" pitchFamily="34" charset="0"/>
              </a:rPr>
              <a:t>Arduino</a:t>
            </a:r>
            <a:r>
              <a:rPr lang="en-IN" sz="2400" dirty="0">
                <a:solidFill>
                  <a:schemeClr val="bg2">
                    <a:lumMod val="25000"/>
                  </a:schemeClr>
                </a:solidFill>
                <a:latin typeface="Arial" panose="020B0604020202020204" pitchFamily="34" charset="0"/>
                <a:cs typeface="Arial" panose="020B0604020202020204" pitchFamily="34" charset="0"/>
              </a:rPr>
              <a:t> platform is used to communicate the data simply and quickly.</a:t>
            </a:r>
          </a:p>
          <a:p>
            <a:pPr>
              <a:buFont typeface="Wingdings" panose="05000000000000000000" pitchFamily="2" charset="2"/>
              <a:buChar char="Ø"/>
            </a:pPr>
            <a:endParaRPr lang="en-IN" sz="2400" dirty="0">
              <a:solidFill>
                <a:schemeClr val="bg2">
                  <a:lumMod val="25000"/>
                </a:schemeClr>
              </a:solidFill>
              <a:latin typeface="Arial" panose="020B0604020202020204" pitchFamily="34" charset="0"/>
              <a:cs typeface="Arial" panose="020B0604020202020204" pitchFamily="34" charset="0"/>
            </a:endParaRPr>
          </a:p>
          <a:p>
            <a:pPr marL="0" indent="0">
              <a:buNone/>
            </a:pPr>
            <a:endParaRPr lang="en-IN" sz="2400"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7157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5923" y="624110"/>
            <a:ext cx="9740206" cy="1280890"/>
          </a:xfrm>
        </p:spPr>
        <p:txBody>
          <a:bodyPr>
            <a:noAutofit/>
          </a:bodyPr>
          <a:lstStyle/>
          <a:p>
            <a:pPr algn="ctr"/>
            <a:r>
              <a:rPr lang="en-IN" sz="4000" b="1" dirty="0">
                <a:ln/>
                <a:solidFill>
                  <a:srgbClr val="002060"/>
                </a:solidFill>
              </a:rPr>
              <a:t>HARDWARE &amp; SOFTWARE REQURIMENTS</a:t>
            </a:r>
            <a:endParaRPr lang="en-IN" sz="4000" dirty="0"/>
          </a:p>
        </p:txBody>
      </p:sp>
      <p:sp>
        <p:nvSpPr>
          <p:cNvPr id="3" name="Content Placeholder 2"/>
          <p:cNvSpPr>
            <a:spLocks noGrp="1"/>
          </p:cNvSpPr>
          <p:nvPr>
            <p:ph idx="1"/>
          </p:nvPr>
        </p:nvSpPr>
        <p:spPr>
          <a:xfrm>
            <a:off x="2284412" y="1706453"/>
            <a:ext cx="8851674" cy="4985657"/>
          </a:xfrm>
        </p:spPr>
        <p:txBody>
          <a:bodyPr>
            <a:normAutofit/>
          </a:bodyPr>
          <a:lstStyle/>
          <a:p>
            <a:pPr>
              <a:buFont typeface="Wingdings" panose="05000000000000000000" pitchFamily="2" charset="2"/>
              <a:buChar char="Ø"/>
            </a:pPr>
            <a:r>
              <a:rPr lang="en-IN" sz="2400" b="1" dirty="0">
                <a:latin typeface="Arial" panose="020B0604020202020204" pitchFamily="34" charset="0"/>
                <a:cs typeface="Arial" panose="020B0604020202020204" pitchFamily="34" charset="0"/>
              </a:rPr>
              <a:t>Hardware components:</a:t>
            </a:r>
          </a:p>
          <a:p>
            <a:pPr lvl="1">
              <a:buFont typeface="Arial" panose="020B0604020202020204" pitchFamily="34" charset="0"/>
              <a:buChar char="•"/>
            </a:pPr>
            <a:r>
              <a:rPr lang="en-IN" sz="1800" dirty="0">
                <a:solidFill>
                  <a:schemeClr val="accent1">
                    <a:lumMod val="75000"/>
                  </a:schemeClr>
                </a:solidFill>
                <a:latin typeface="Arial" panose="020B0604020202020204" pitchFamily="34" charset="0"/>
                <a:cs typeface="Arial" panose="020B0604020202020204" pitchFamily="34" charset="0"/>
              </a:rPr>
              <a:t>MQ135 Gas sensor</a:t>
            </a:r>
          </a:p>
          <a:p>
            <a:pPr lvl="1">
              <a:buFont typeface="Arial" panose="020B0604020202020204" pitchFamily="34" charset="0"/>
              <a:buChar char="•"/>
            </a:pPr>
            <a:r>
              <a:rPr lang="en-IN" sz="1800" dirty="0" err="1">
                <a:solidFill>
                  <a:schemeClr val="accent1">
                    <a:lumMod val="75000"/>
                  </a:schemeClr>
                </a:solidFill>
                <a:latin typeface="Arial" panose="020B0604020202020204" pitchFamily="34" charset="0"/>
                <a:cs typeface="Arial" panose="020B0604020202020204" pitchFamily="34" charset="0"/>
              </a:rPr>
              <a:t>Arduino</a:t>
            </a:r>
            <a:r>
              <a:rPr lang="en-IN" sz="1800" dirty="0">
                <a:solidFill>
                  <a:schemeClr val="accent1">
                    <a:lumMod val="75000"/>
                  </a:schemeClr>
                </a:solidFill>
                <a:latin typeface="Arial" panose="020B0604020202020204" pitchFamily="34" charset="0"/>
                <a:cs typeface="Arial" panose="020B0604020202020204" pitchFamily="34" charset="0"/>
              </a:rPr>
              <a:t> Uno</a:t>
            </a:r>
          </a:p>
          <a:p>
            <a:pPr lvl="1">
              <a:buFont typeface="Arial" panose="020B0604020202020204" pitchFamily="34" charset="0"/>
              <a:buChar char="•"/>
            </a:pPr>
            <a:r>
              <a:rPr lang="en-IN" sz="1800" dirty="0">
                <a:solidFill>
                  <a:schemeClr val="accent1">
                    <a:lumMod val="75000"/>
                  </a:schemeClr>
                </a:solidFill>
                <a:latin typeface="Arial" panose="020B0604020202020204" pitchFamily="34" charset="0"/>
                <a:cs typeface="Arial" panose="020B0604020202020204" pitchFamily="34" charset="0"/>
              </a:rPr>
              <a:t>16X2 LCD</a:t>
            </a:r>
          </a:p>
          <a:p>
            <a:pPr lvl="1">
              <a:buFont typeface="Arial" panose="020B0604020202020204" pitchFamily="34" charset="0"/>
              <a:buChar char="•"/>
            </a:pPr>
            <a:r>
              <a:rPr lang="en-IN" sz="1800" dirty="0">
                <a:solidFill>
                  <a:schemeClr val="accent1">
                    <a:lumMod val="75000"/>
                  </a:schemeClr>
                </a:solidFill>
                <a:latin typeface="Arial" panose="020B0604020202020204" pitchFamily="34" charset="0"/>
                <a:cs typeface="Arial" panose="020B0604020202020204" pitchFamily="34" charset="0"/>
              </a:rPr>
              <a:t>Breadboard</a:t>
            </a:r>
          </a:p>
          <a:p>
            <a:pPr lvl="1">
              <a:buFont typeface="Arial" panose="020B0604020202020204" pitchFamily="34" charset="0"/>
              <a:buChar char="•"/>
            </a:pPr>
            <a:r>
              <a:rPr lang="en-IN" sz="1800" dirty="0">
                <a:solidFill>
                  <a:schemeClr val="accent1">
                    <a:lumMod val="75000"/>
                  </a:schemeClr>
                </a:solidFill>
                <a:latin typeface="Arial" panose="020B0604020202020204" pitchFamily="34" charset="0"/>
                <a:cs typeface="Arial" panose="020B0604020202020204" pitchFamily="34" charset="0"/>
              </a:rPr>
              <a:t>10K potentiometer</a:t>
            </a:r>
          </a:p>
          <a:p>
            <a:pPr lvl="1">
              <a:buFont typeface="Arial" panose="020B0604020202020204" pitchFamily="34" charset="0"/>
              <a:buChar char="•"/>
            </a:pPr>
            <a:r>
              <a:rPr lang="en-IN" sz="1800" dirty="0">
                <a:solidFill>
                  <a:schemeClr val="accent1">
                    <a:lumMod val="75000"/>
                  </a:schemeClr>
                </a:solidFill>
                <a:latin typeface="Arial" panose="020B0604020202020204" pitchFamily="34" charset="0"/>
                <a:cs typeface="Arial" panose="020B0604020202020204" pitchFamily="34" charset="0"/>
              </a:rPr>
              <a:t>Buzzer</a:t>
            </a:r>
          </a:p>
          <a:p>
            <a:pPr>
              <a:buFont typeface="Wingdings" panose="05000000000000000000" pitchFamily="2" charset="2"/>
              <a:buChar char="Ø"/>
            </a:pPr>
            <a:r>
              <a:rPr lang="en-IN" sz="2400" b="1" dirty="0">
                <a:latin typeface="Arial" panose="020B0604020202020204" pitchFamily="34" charset="0"/>
                <a:cs typeface="Arial" panose="020B0604020202020204" pitchFamily="34" charset="0"/>
              </a:rPr>
              <a:t>Software used:</a:t>
            </a:r>
          </a:p>
          <a:p>
            <a:pPr lvl="1">
              <a:buFont typeface="Arial" panose="020B0604020202020204" pitchFamily="34" charset="0"/>
              <a:buChar char="•"/>
            </a:pPr>
            <a:r>
              <a:rPr lang="en-IN" sz="1800" dirty="0" err="1">
                <a:solidFill>
                  <a:schemeClr val="accent1">
                    <a:lumMod val="75000"/>
                  </a:schemeClr>
                </a:solidFill>
                <a:latin typeface="Arial" panose="020B0604020202020204" pitchFamily="34" charset="0"/>
                <a:cs typeface="Arial" panose="020B0604020202020204" pitchFamily="34" charset="0"/>
              </a:rPr>
              <a:t>Arduino</a:t>
            </a:r>
            <a:r>
              <a:rPr lang="en-IN" sz="1800" dirty="0">
                <a:solidFill>
                  <a:schemeClr val="accent1">
                    <a:lumMod val="75000"/>
                  </a:schemeClr>
                </a:solidFill>
                <a:latin typeface="Arial" panose="020B0604020202020204" pitchFamily="34" charset="0"/>
                <a:cs typeface="Arial" panose="020B0604020202020204" pitchFamily="34" charset="0"/>
              </a:rPr>
              <a:t> IDE</a:t>
            </a:r>
          </a:p>
          <a:p>
            <a:pPr marL="457200" lvl="1" indent="0">
              <a:buNone/>
            </a:pPr>
            <a:endParaRPr lang="en-IN" sz="1800" dirty="0"/>
          </a:p>
        </p:txBody>
      </p:sp>
    </p:spTree>
    <p:extLst>
      <p:ext uri="{BB962C8B-B14F-4D97-AF65-F5344CB8AC3E}">
        <p14:creationId xmlns:p14="http://schemas.microsoft.com/office/powerpoint/2010/main" val="3460811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n/>
                <a:solidFill>
                  <a:srgbClr val="002060"/>
                </a:solidFill>
              </a:rPr>
              <a:t>ARDUINO BOARD</a:t>
            </a:r>
            <a:endParaRPr lang="en-IN" dirty="0"/>
          </a:p>
        </p:txBody>
      </p:sp>
      <p:sp>
        <p:nvSpPr>
          <p:cNvPr id="3" name="Content Placeholder 2"/>
          <p:cNvSpPr>
            <a:spLocks noGrp="1"/>
          </p:cNvSpPr>
          <p:nvPr>
            <p:ph idx="1"/>
          </p:nvPr>
        </p:nvSpPr>
        <p:spPr>
          <a:xfrm>
            <a:off x="1894115" y="1567543"/>
            <a:ext cx="9686697" cy="3777622"/>
          </a:xfrm>
        </p:spPr>
        <p:txBody>
          <a:bodyPr>
            <a:noAutofit/>
          </a:bodyPr>
          <a:lstStyle/>
          <a:p>
            <a:pPr>
              <a:buFont typeface="Wingdings" panose="05000000000000000000" pitchFamily="2" charset="2"/>
              <a:buChar char="Ø"/>
            </a:pPr>
            <a:r>
              <a:rPr lang="en-IN" sz="2200" dirty="0" err="1">
                <a:solidFill>
                  <a:schemeClr val="accent6">
                    <a:lumMod val="75000"/>
                  </a:schemeClr>
                </a:solidFill>
                <a:latin typeface="Arial" panose="020B0604020202020204" pitchFamily="34" charset="0"/>
                <a:cs typeface="Arial" panose="020B0604020202020204" pitchFamily="34" charset="0"/>
              </a:rPr>
              <a:t>Arduino</a:t>
            </a:r>
            <a:r>
              <a:rPr lang="en-IN" sz="2200" dirty="0">
                <a:solidFill>
                  <a:schemeClr val="accent6">
                    <a:lumMod val="75000"/>
                  </a:schemeClr>
                </a:solidFill>
                <a:latin typeface="Arial" panose="020B0604020202020204" pitchFamily="34" charset="0"/>
                <a:cs typeface="Arial" panose="020B0604020202020204" pitchFamily="34" charset="0"/>
              </a:rPr>
              <a:t> is open-source hardware.</a:t>
            </a:r>
          </a:p>
          <a:p>
            <a:pPr>
              <a:buFont typeface="Wingdings" panose="05000000000000000000" pitchFamily="2" charset="2"/>
              <a:buChar char="Ø"/>
            </a:pPr>
            <a:r>
              <a:rPr lang="en-IN" sz="2200" dirty="0">
                <a:solidFill>
                  <a:schemeClr val="accent6">
                    <a:lumMod val="75000"/>
                  </a:schemeClr>
                </a:solidFill>
                <a:latin typeface="Arial" panose="020B0604020202020204" pitchFamily="34" charset="0"/>
                <a:cs typeface="Arial" panose="020B0604020202020204" pitchFamily="34" charset="0"/>
              </a:rPr>
              <a:t>An </a:t>
            </a:r>
            <a:r>
              <a:rPr lang="en-IN" sz="2200" dirty="0" err="1">
                <a:solidFill>
                  <a:schemeClr val="accent6">
                    <a:lumMod val="75000"/>
                  </a:schemeClr>
                </a:solidFill>
                <a:latin typeface="Arial" panose="020B0604020202020204" pitchFamily="34" charset="0"/>
                <a:cs typeface="Arial" panose="020B0604020202020204" pitchFamily="34" charset="0"/>
              </a:rPr>
              <a:t>Arduino</a:t>
            </a:r>
            <a:r>
              <a:rPr lang="en-IN" sz="2200" dirty="0">
                <a:solidFill>
                  <a:schemeClr val="accent6">
                    <a:lumMod val="75000"/>
                  </a:schemeClr>
                </a:solidFill>
                <a:latin typeface="Arial" panose="020B0604020202020204" pitchFamily="34" charset="0"/>
                <a:cs typeface="Arial" panose="020B0604020202020204" pitchFamily="34" charset="0"/>
              </a:rPr>
              <a:t> board consists of an Atmel 8-, 16- or 32-bit AVR microcontroller (ATmega8, ATmega168, ATmega328, ATmega1280, ATmega2560).</a:t>
            </a:r>
          </a:p>
          <a:p>
            <a:pPr>
              <a:buFont typeface="Wingdings" panose="05000000000000000000" pitchFamily="2" charset="2"/>
              <a:buChar char="Ø"/>
            </a:pPr>
            <a:r>
              <a:rPr lang="en-IN" sz="2200" dirty="0" err="1">
                <a:solidFill>
                  <a:schemeClr val="accent6">
                    <a:lumMod val="75000"/>
                  </a:schemeClr>
                </a:solidFill>
                <a:latin typeface="Arial" panose="020B0604020202020204" pitchFamily="34" charset="0"/>
                <a:cs typeface="Arial" panose="020B0604020202020204" pitchFamily="34" charset="0"/>
              </a:rPr>
              <a:t>Arduino</a:t>
            </a:r>
            <a:r>
              <a:rPr lang="en-IN" sz="2200" dirty="0">
                <a:solidFill>
                  <a:schemeClr val="accent6">
                    <a:lumMod val="75000"/>
                  </a:schemeClr>
                </a:solidFill>
                <a:latin typeface="Arial" panose="020B0604020202020204" pitchFamily="34" charset="0"/>
                <a:cs typeface="Arial" panose="020B0604020202020204" pitchFamily="34" charset="0"/>
              </a:rPr>
              <a:t> microcontrollers are pre-programmed with a boot loader that simplifies uploading of programs to the on-chip flash memory.</a:t>
            </a:r>
          </a:p>
          <a:p>
            <a:pPr>
              <a:buFont typeface="Wingdings" panose="05000000000000000000" pitchFamily="2" charset="2"/>
              <a:buChar char="Ø"/>
            </a:pPr>
            <a:r>
              <a:rPr lang="en-IN" sz="2200" dirty="0">
                <a:solidFill>
                  <a:schemeClr val="accent6">
                    <a:lumMod val="75000"/>
                  </a:schemeClr>
                </a:solidFill>
                <a:latin typeface="Arial" panose="020B0604020202020204" pitchFamily="34" charset="0"/>
                <a:cs typeface="Arial" panose="020B0604020202020204" pitchFamily="34" charset="0"/>
              </a:rPr>
              <a:t>Boards are loaded with program code via a serial connection to computer.</a:t>
            </a:r>
          </a:p>
          <a:p>
            <a:pPr>
              <a:buFont typeface="Wingdings" panose="05000000000000000000" pitchFamily="2" charset="2"/>
              <a:buChar char="Ø"/>
            </a:pPr>
            <a:r>
              <a:rPr lang="en-IN" sz="2200" dirty="0">
                <a:solidFill>
                  <a:schemeClr val="accent6">
                    <a:lumMod val="75000"/>
                  </a:schemeClr>
                </a:solidFill>
                <a:latin typeface="Arial" panose="020B0604020202020204" pitchFamily="34" charset="0"/>
                <a:cs typeface="Arial" panose="020B0604020202020204" pitchFamily="34" charset="0"/>
              </a:rPr>
              <a:t>The </a:t>
            </a:r>
            <a:r>
              <a:rPr lang="en-IN" sz="2200" dirty="0" err="1">
                <a:solidFill>
                  <a:schemeClr val="accent6">
                    <a:lumMod val="75000"/>
                  </a:schemeClr>
                </a:solidFill>
                <a:latin typeface="Arial" panose="020B0604020202020204" pitchFamily="34" charset="0"/>
                <a:cs typeface="Arial" panose="020B0604020202020204" pitchFamily="34" charset="0"/>
              </a:rPr>
              <a:t>Arduino</a:t>
            </a:r>
            <a:r>
              <a:rPr lang="en-IN" sz="2200" dirty="0">
                <a:solidFill>
                  <a:schemeClr val="accent6">
                    <a:lumMod val="75000"/>
                  </a:schemeClr>
                </a:solidFill>
                <a:latin typeface="Arial" panose="020B0604020202020204" pitchFamily="34" charset="0"/>
                <a:cs typeface="Arial" panose="020B0604020202020204" pitchFamily="34" charset="0"/>
              </a:rPr>
              <a:t> board exposes most of the microcontroller's I/O pins for use by other circuits.</a:t>
            </a:r>
          </a:p>
        </p:txBody>
      </p:sp>
    </p:spTree>
    <p:extLst>
      <p:ext uri="{BB962C8B-B14F-4D97-AF65-F5344CB8AC3E}">
        <p14:creationId xmlns:p14="http://schemas.microsoft.com/office/powerpoint/2010/main" val="24200671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4000" b="1" dirty="0">
                <a:ln/>
                <a:solidFill>
                  <a:srgbClr val="002060"/>
                </a:solidFill>
              </a:rPr>
              <a:t> ARDUINO BOARD</a:t>
            </a:r>
            <a:endParaRPr lang="en-IN" sz="4000" dirty="0"/>
          </a:p>
        </p:txBody>
      </p:sp>
      <p:pic>
        <p:nvPicPr>
          <p:cNvPr id="2050" name="Picture 2" descr="What is an Arduino? - SparkFun Lea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087" y="2154305"/>
            <a:ext cx="5248275"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035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400" b="1" dirty="0">
                <a:ln/>
                <a:solidFill>
                  <a:srgbClr val="002060"/>
                </a:solidFill>
              </a:rPr>
              <a:t>AIR QUALITY SENSOR</a:t>
            </a:r>
            <a:endParaRPr lang="en-IN" sz="4400"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000" dirty="0">
                <a:solidFill>
                  <a:srgbClr val="FF3399"/>
                </a:solidFill>
                <a:latin typeface="Arial" panose="020B0604020202020204" pitchFamily="34" charset="0"/>
                <a:cs typeface="Arial" panose="020B0604020202020204" pitchFamily="34" charset="0"/>
              </a:rPr>
              <a:t>The </a:t>
            </a:r>
            <a:r>
              <a:rPr lang="en-US" sz="2000" b="1" dirty="0">
                <a:solidFill>
                  <a:schemeClr val="tx1">
                    <a:lumMod val="65000"/>
                    <a:lumOff val="35000"/>
                  </a:schemeClr>
                </a:solidFill>
                <a:latin typeface="Arial" panose="020B0604020202020204" pitchFamily="34" charset="0"/>
                <a:cs typeface="Arial" panose="020B0604020202020204" pitchFamily="34" charset="0"/>
              </a:rPr>
              <a:t>MQ-135 Gas sensor</a:t>
            </a:r>
            <a:r>
              <a:rPr lang="en-US" sz="2000" dirty="0">
                <a:solidFill>
                  <a:srgbClr val="FF3399"/>
                </a:solidFill>
                <a:latin typeface="Arial" panose="020B0604020202020204" pitchFamily="34" charset="0"/>
                <a:cs typeface="Arial" panose="020B0604020202020204" pitchFamily="34" charset="0"/>
              </a:rPr>
              <a:t> can detect gases like Ammonia (NH3), sulfur (S), Benzene (C6H6), CO2, and other harmful gases and smoke.</a:t>
            </a:r>
          </a:p>
          <a:p>
            <a:pPr algn="just">
              <a:buFont typeface="Wingdings" panose="05000000000000000000" pitchFamily="2" charset="2"/>
              <a:buChar char="Ø"/>
            </a:pPr>
            <a:r>
              <a:rPr lang="en-US" sz="2000" dirty="0">
                <a:solidFill>
                  <a:srgbClr val="FF3399"/>
                </a:solidFill>
                <a:latin typeface="Arial" panose="020B0604020202020204" pitchFamily="34" charset="0"/>
                <a:cs typeface="Arial" panose="020B0604020202020204" pitchFamily="34" charset="0"/>
              </a:rPr>
              <a:t>this sensor  has a digital and analog output pin. </a:t>
            </a:r>
          </a:p>
          <a:p>
            <a:pPr algn="just">
              <a:buFont typeface="Wingdings" panose="05000000000000000000" pitchFamily="2" charset="2"/>
              <a:buChar char="Ø"/>
            </a:pPr>
            <a:r>
              <a:rPr lang="en-US" sz="2000" dirty="0">
                <a:solidFill>
                  <a:srgbClr val="FF3399"/>
                </a:solidFill>
                <a:latin typeface="Arial" panose="020B0604020202020204" pitchFamily="34" charset="0"/>
                <a:cs typeface="Arial" panose="020B0604020202020204" pitchFamily="34" charset="0"/>
              </a:rPr>
              <a:t>When the level of these gases go beyond a threshold limit in the air the digital pin goes high. This threshold value can be set by using the on-board potentiometer. </a:t>
            </a:r>
          </a:p>
          <a:p>
            <a:pPr algn="just">
              <a:buFont typeface="Wingdings" panose="05000000000000000000" pitchFamily="2" charset="2"/>
              <a:buChar char="Ø"/>
            </a:pPr>
            <a:r>
              <a:rPr lang="en-US" sz="2000" dirty="0">
                <a:solidFill>
                  <a:srgbClr val="FF3399"/>
                </a:solidFill>
                <a:latin typeface="Arial" panose="020B0604020202020204" pitchFamily="34" charset="0"/>
                <a:cs typeface="Arial" panose="020B0604020202020204" pitchFamily="34" charset="0"/>
              </a:rPr>
              <a:t>The analog output pin, outputs an analog voltage which can be used to approximate the level of these gases in the atmosphere.</a:t>
            </a:r>
            <a:endParaRPr lang="en-IN" sz="2000" dirty="0">
              <a:solidFill>
                <a:srgbClr val="FF33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77747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400" b="1" dirty="0">
                <a:ln/>
                <a:solidFill>
                  <a:srgbClr val="002060"/>
                </a:solidFill>
              </a:rPr>
              <a:t>AIR QUALITY SENSOR</a:t>
            </a:r>
            <a:endParaRPr lang="en-IN" sz="4400" dirty="0"/>
          </a:p>
        </p:txBody>
      </p:sp>
      <p:pic>
        <p:nvPicPr>
          <p:cNvPr id="6146" name="Picture 2" descr="MQ-135 Gas Sensor Pinout, Features, Alternatives, Datasheet &amp; Uses 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584" y="1750619"/>
            <a:ext cx="7030694" cy="390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712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n/>
                <a:solidFill>
                  <a:srgbClr val="002060"/>
                </a:solidFill>
              </a:rPr>
              <a:t>SCHEMATIC DIAGRAM</a:t>
            </a:r>
            <a:endParaRPr lang="en-IN" dirty="0"/>
          </a:p>
        </p:txBody>
      </p:sp>
      <p:graphicFrame>
        <p:nvGraphicFramePr>
          <p:cNvPr id="3" name="Object 2"/>
          <p:cNvGraphicFramePr>
            <a:graphicFrameLocks noChangeAspect="1"/>
          </p:cNvGraphicFramePr>
          <p:nvPr>
            <p:extLst>
              <p:ext uri="{D42A27DB-BD31-4B8C-83A1-F6EECF244321}">
                <p14:modId xmlns:p14="http://schemas.microsoft.com/office/powerpoint/2010/main" val="3334526202"/>
              </p:ext>
            </p:extLst>
          </p:nvPr>
        </p:nvGraphicFramePr>
        <p:xfrm>
          <a:off x="2857500" y="1494398"/>
          <a:ext cx="7934996" cy="5118160"/>
        </p:xfrm>
        <a:graphic>
          <a:graphicData uri="http://schemas.openxmlformats.org/presentationml/2006/ole">
            <mc:AlternateContent xmlns:mc="http://schemas.openxmlformats.org/markup-compatibility/2006">
              <mc:Choice xmlns:v="urn:schemas-microsoft-com:vml" Requires="v">
                <p:oleObj spid="_x0000_s1028" name="Image" r:id="rId3" imgW="6476040" imgH="4177440" progId="Photoshop.Image.7">
                  <p:embed/>
                </p:oleObj>
              </mc:Choice>
              <mc:Fallback>
                <p:oleObj name="Image" r:id="rId3" imgW="6476040" imgH="4177440" progId="Photoshop.Image.7">
                  <p:embed/>
                  <p:pic>
                    <p:nvPicPr>
                      <p:cNvPr id="3" name="Object 2"/>
                      <p:cNvPicPr/>
                      <p:nvPr/>
                    </p:nvPicPr>
                    <p:blipFill>
                      <a:blip r:embed="rId4"/>
                      <a:stretch>
                        <a:fillRect/>
                      </a:stretch>
                    </p:blipFill>
                    <p:spPr>
                      <a:xfrm>
                        <a:off x="2857500" y="1494398"/>
                        <a:ext cx="7934996" cy="5118160"/>
                      </a:xfrm>
                      <a:prstGeom prst="rect">
                        <a:avLst/>
                      </a:prstGeom>
                    </p:spPr>
                  </p:pic>
                </p:oleObj>
              </mc:Fallback>
            </mc:AlternateContent>
          </a:graphicData>
        </a:graphic>
      </p:graphicFrame>
    </p:spTree>
    <p:extLst>
      <p:ext uri="{BB962C8B-B14F-4D97-AF65-F5344CB8AC3E}">
        <p14:creationId xmlns:p14="http://schemas.microsoft.com/office/powerpoint/2010/main" val="85092366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Facet</Template>
  <TotalTime>2684</TotalTime>
  <Words>550</Words>
  <Application>Microsoft Office PowerPoint</Application>
  <PresentationFormat>Widescreen</PresentationFormat>
  <Paragraphs>84</Paragraphs>
  <Slides>19</Slides>
  <Notes>0</Notes>
  <HiddenSlides>0</HiddenSlides>
  <MMClips>2</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19</vt:i4>
      </vt:variant>
    </vt:vector>
  </HeadingPairs>
  <TitlesOfParts>
    <vt:vector size="30" baseType="lpstr">
      <vt:lpstr>Algerian</vt:lpstr>
      <vt:lpstr>Arial</vt:lpstr>
      <vt:lpstr>Calibri</vt:lpstr>
      <vt:lpstr>Century Gothic</vt:lpstr>
      <vt:lpstr>Gautami</vt:lpstr>
      <vt:lpstr>Trebuchet MS</vt:lpstr>
      <vt:lpstr>Wingdings</vt:lpstr>
      <vt:lpstr>Wingdings 3</vt:lpstr>
      <vt:lpstr>Facet</vt:lpstr>
      <vt:lpstr>Wisp</vt:lpstr>
      <vt:lpstr>Image</vt:lpstr>
      <vt:lpstr>  Air Pollution Detector </vt:lpstr>
      <vt:lpstr>CONTENTS</vt:lpstr>
      <vt:lpstr>INTRODUCTION</vt:lpstr>
      <vt:lpstr>HARDWARE &amp; SOFTWARE REQURIMENTS</vt:lpstr>
      <vt:lpstr>ARDUINO BOARD</vt:lpstr>
      <vt:lpstr> ARDUINO BOARD</vt:lpstr>
      <vt:lpstr>AIR QUALITY SENSOR</vt:lpstr>
      <vt:lpstr>AIR QUALITY SENSOR</vt:lpstr>
      <vt:lpstr>SCHEMATIC DIAGRAM</vt:lpstr>
      <vt:lpstr>BLOCK DIAGRAM</vt:lpstr>
      <vt:lpstr>WORKING </vt:lpstr>
      <vt:lpstr>WORKING </vt:lpstr>
      <vt:lpstr>ADVANTAGES</vt:lpstr>
      <vt:lpstr>APPLICATION</vt:lpstr>
      <vt:lpstr>PowerPoint Presentation</vt:lpstr>
      <vt:lpstr>PowerPoint Presentation</vt:lpstr>
      <vt:lpstr>FUTURE SCOPE</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47</cp:revision>
  <dcterms:created xsi:type="dcterms:W3CDTF">2023-04-21T13:15:04Z</dcterms:created>
  <dcterms:modified xsi:type="dcterms:W3CDTF">2023-04-27T04:54:08Z</dcterms:modified>
</cp:coreProperties>
</file>